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2" r:id="rId4"/>
    <p:sldId id="258" r:id="rId5"/>
    <p:sldId id="259" r:id="rId6"/>
    <p:sldId id="260" r:id="rId7"/>
    <p:sldId id="261" r:id="rId8"/>
    <p:sldId id="273" r:id="rId9"/>
    <p:sldId id="262" r:id="rId10"/>
    <p:sldId id="266" r:id="rId11"/>
    <p:sldId id="263" r:id="rId12"/>
    <p:sldId id="271" r:id="rId13"/>
    <p:sldId id="274" r:id="rId14"/>
    <p:sldId id="264" r:id="rId15"/>
    <p:sldId id="265" r:id="rId16"/>
    <p:sldId id="267" r:id="rId17"/>
    <p:sldId id="268" r:id="rId18"/>
    <p:sldId id="269" r:id="rId19"/>
    <p:sldId id="275" r:id="rId20"/>
    <p:sldId id="27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17850" y="2656936"/>
            <a:ext cx="8574622" cy="821746"/>
          </a:xfrm>
        </p:spPr>
        <p:txBody>
          <a:bodyPr>
            <a:noAutofit/>
          </a:bodyPr>
          <a:lstStyle/>
          <a:p>
            <a:pPr algn="ctr"/>
            <a:r>
              <a:rPr lang="fr-FR" sz="5800" dirty="0" smtClean="0">
                <a:latin typeface="Perpetua" panose="02020502060401020303" pitchFamily="18" charset="0"/>
              </a:rPr>
              <a:t>Angle manager</a:t>
            </a:r>
            <a:endParaRPr lang="fr-FR" sz="5800" dirty="0">
              <a:latin typeface="Perpetua" panose="02020502060401020303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1155" y="6308147"/>
            <a:ext cx="1958196" cy="446336"/>
          </a:xfrm>
        </p:spPr>
        <p:txBody>
          <a:bodyPr>
            <a:noAutofit/>
          </a:bodyPr>
          <a:lstStyle/>
          <a:p>
            <a:r>
              <a:rPr lang="fr-FR" sz="2200" dirty="0" smtClean="0">
                <a:latin typeface="Perpetua" panose="02020502060401020303" pitchFamily="18" charset="0"/>
              </a:rPr>
              <a:t>Dolphens Nicolas</a:t>
            </a:r>
            <a:endParaRPr lang="fr-FR" sz="2200" dirty="0">
              <a:latin typeface="Perpetua" panose="02020502060401020303" pitchFamily="18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9411419" y="107996"/>
            <a:ext cx="28467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latin typeface="Perpetua" panose="02020502060401020303" pitchFamily="18" charset="0"/>
              </a:rPr>
              <a:t>Tianjin </a:t>
            </a:r>
            <a:r>
              <a:rPr lang="fr-FR" sz="2400" dirty="0" err="1" smtClean="0">
                <a:latin typeface="Perpetua" panose="02020502060401020303" pitchFamily="18" charset="0"/>
              </a:rPr>
              <a:t>University</a:t>
            </a:r>
            <a:endParaRPr lang="fr-FR" sz="2400" dirty="0" smtClean="0">
              <a:latin typeface="Perpetua" panose="02020502060401020303" pitchFamily="18" charset="0"/>
            </a:endParaRPr>
          </a:p>
          <a:p>
            <a:pPr algn="ctr"/>
            <a:r>
              <a:rPr lang="fr-FR" sz="2400" dirty="0" err="1" smtClean="0">
                <a:latin typeface="Perpetua" panose="02020502060401020303" pitchFamily="18" charset="0"/>
              </a:rPr>
              <a:t>Sensors</a:t>
            </a:r>
            <a:r>
              <a:rPr lang="fr-FR" sz="2400" dirty="0" smtClean="0">
                <a:latin typeface="Perpetua" panose="02020502060401020303" pitchFamily="18" charset="0"/>
              </a:rPr>
              <a:t> and </a:t>
            </a:r>
            <a:r>
              <a:rPr lang="fr-FR" sz="2400" dirty="0" err="1" smtClean="0">
                <a:latin typeface="Perpetua" panose="02020502060401020303" pitchFamily="18" charset="0"/>
              </a:rPr>
              <a:t>Sensoring</a:t>
            </a:r>
            <a:endParaRPr lang="fr-FR" sz="2400" dirty="0">
              <a:latin typeface="Perpetua" panose="02020502060401020303" pitchFamily="18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181155" y="5985042"/>
            <a:ext cx="18331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dirty="0" err="1">
                <a:latin typeface="Perpetua" panose="02020502060401020303" pitchFamily="18" charset="0"/>
              </a:rPr>
              <a:t>Denche</a:t>
            </a:r>
            <a:r>
              <a:rPr lang="fr-FR" sz="2200" dirty="0">
                <a:latin typeface="Perpetua" panose="02020502060401020303" pitchFamily="18" charset="0"/>
              </a:rPr>
              <a:t> Thibaud</a:t>
            </a:r>
          </a:p>
          <a:p>
            <a:endParaRPr lang="fr-FR" sz="2200" dirty="0"/>
          </a:p>
        </p:txBody>
      </p:sp>
    </p:spTree>
    <p:extLst>
      <p:ext uri="{BB962C8B-B14F-4D97-AF65-F5344CB8AC3E}">
        <p14:creationId xmlns:p14="http://schemas.microsoft.com/office/powerpoint/2010/main" val="95677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smtClean="0">
                <a:latin typeface="Perpetua" panose="02020502060401020303" pitchFamily="18" charset="0"/>
              </a:rPr>
              <a:t>Softwares and code architecture</a:t>
            </a:r>
            <a:endParaRPr lang="fr-FR" sz="2400" dirty="0">
              <a:latin typeface="Perpetua" panose="02020502060401020303" pitchFamily="18" charset="0"/>
            </a:endParaRPr>
          </a:p>
        </p:txBody>
      </p:sp>
      <p:sp>
        <p:nvSpPr>
          <p:cNvPr id="6" name="Flèche droite 5"/>
          <p:cNvSpPr/>
          <p:nvPr/>
        </p:nvSpPr>
        <p:spPr>
          <a:xfrm>
            <a:off x="5533389" y="3139238"/>
            <a:ext cx="1578634" cy="8383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48" y="2101970"/>
            <a:ext cx="4428324" cy="2912853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5695547" y="3342951"/>
            <a:ext cx="12543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dirty="0" smtClean="0">
                <a:latin typeface="Perpetua" panose="02020502060401020303" pitchFamily="18" charset="0"/>
              </a:rPr>
              <a:t>Ok </a:t>
            </a:r>
            <a:r>
              <a:rPr lang="fr-FR" sz="2200" dirty="0" err="1" smtClean="0">
                <a:latin typeface="Perpetua" panose="02020502060401020303" pitchFamily="18" charset="0"/>
              </a:rPr>
              <a:t>button</a:t>
            </a:r>
            <a:endParaRPr lang="fr-FR" sz="2200" dirty="0">
              <a:latin typeface="Perpetua" panose="02020502060401020303" pitchFamily="18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242" y="2101970"/>
            <a:ext cx="3977323" cy="291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48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>
          <a:xfrm>
            <a:off x="2173287" y="3483634"/>
            <a:ext cx="10018713" cy="3124201"/>
          </a:xfrm>
        </p:spPr>
        <p:txBody>
          <a:bodyPr>
            <a:normAutofit fontScale="92500" lnSpcReduction="10000"/>
          </a:bodyPr>
          <a:lstStyle/>
          <a:p>
            <a:r>
              <a:rPr lang="fr-FR" dirty="0" err="1" smtClean="0">
                <a:latin typeface="Perpetua" panose="02020502060401020303" pitchFamily="18" charset="0"/>
              </a:rPr>
              <a:t>Calculate</a:t>
            </a:r>
            <a:r>
              <a:rPr lang="fr-FR" dirty="0" smtClean="0">
                <a:latin typeface="Perpetua" panose="02020502060401020303" pitchFamily="18" charset="0"/>
              </a:rPr>
              <a:t> the value the </a:t>
            </a:r>
            <a:r>
              <a:rPr lang="fr-FR" dirty="0" err="1" smtClean="0">
                <a:latin typeface="Perpetua" panose="02020502060401020303" pitchFamily="18" charset="0"/>
              </a:rPr>
              <a:t>accelerometer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need</a:t>
            </a:r>
            <a:r>
              <a:rPr lang="fr-FR" dirty="0" smtClean="0">
                <a:latin typeface="Perpetua" panose="02020502060401020303" pitchFamily="18" charset="0"/>
              </a:rPr>
              <a:t> to </a:t>
            </a:r>
            <a:r>
              <a:rPr lang="fr-FR" dirty="0" err="1" smtClean="0">
                <a:latin typeface="Perpetua" panose="02020502060401020303" pitchFamily="18" charset="0"/>
              </a:rPr>
              <a:t>reach</a:t>
            </a:r>
            <a:r>
              <a:rPr lang="fr-FR" dirty="0" smtClean="0">
                <a:latin typeface="Perpetua" panose="02020502060401020303" pitchFamily="18" charset="0"/>
              </a:rPr>
              <a:t> the angle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Start the fan speed at 10 * the angle </a:t>
            </a:r>
            <a:r>
              <a:rPr lang="fr-FR" dirty="0" err="1" smtClean="0">
                <a:latin typeface="Perpetua" panose="02020502060401020303" pitchFamily="18" charset="0"/>
              </a:rPr>
              <a:t>asked</a:t>
            </a:r>
            <a:r>
              <a:rPr lang="fr-FR" dirty="0" smtClean="0">
                <a:latin typeface="Perpetua" panose="02020502060401020303" pitchFamily="18" charset="0"/>
              </a:rPr>
              <a:t> by the user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Mobile </a:t>
            </a:r>
            <a:r>
              <a:rPr lang="fr-FR" dirty="0" err="1" smtClean="0">
                <a:latin typeface="Perpetua" panose="02020502060401020303" pitchFamily="18" charset="0"/>
              </a:rPr>
              <a:t>average</a:t>
            </a:r>
            <a:r>
              <a:rPr lang="fr-FR" dirty="0" smtClean="0">
                <a:latin typeface="Perpetua" panose="02020502060401020303" pitchFamily="18" charset="0"/>
              </a:rPr>
              <a:t> of the X position of the </a:t>
            </a:r>
            <a:r>
              <a:rPr lang="fr-FR" dirty="0" err="1" smtClean="0">
                <a:latin typeface="Perpetua" panose="02020502060401020303" pitchFamily="18" charset="0"/>
              </a:rPr>
              <a:t>accelerometer</a:t>
            </a:r>
            <a:r>
              <a:rPr lang="fr-FR" dirty="0" smtClean="0">
                <a:latin typeface="Perpetua" panose="02020502060401020303" pitchFamily="18" charset="0"/>
              </a:rPr>
              <a:t> and </a:t>
            </a:r>
            <a:r>
              <a:rPr lang="fr-FR" dirty="0" err="1" smtClean="0">
                <a:latin typeface="Perpetua" panose="02020502060401020303" pitchFamily="18" charset="0"/>
              </a:rPr>
              <a:t>send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it</a:t>
            </a:r>
            <a:r>
              <a:rPr lang="fr-FR" dirty="0" smtClean="0">
                <a:latin typeface="Perpetua" panose="02020502060401020303" pitchFamily="18" charset="0"/>
              </a:rPr>
              <a:t> to the GUI</a:t>
            </a:r>
          </a:p>
          <a:p>
            <a:r>
              <a:rPr lang="fr-FR" dirty="0" err="1" smtClean="0">
                <a:latin typeface="Perpetua" panose="02020502060401020303" pitchFamily="18" charset="0"/>
              </a:rPr>
              <a:t>Communicate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everything</a:t>
            </a:r>
            <a:r>
              <a:rPr lang="fr-FR" dirty="0" smtClean="0">
                <a:latin typeface="Perpetua" panose="02020502060401020303" pitchFamily="18" charset="0"/>
              </a:rPr>
              <a:t> to the GUI and </a:t>
            </a:r>
            <a:r>
              <a:rPr lang="fr-FR" dirty="0" err="1" smtClean="0">
                <a:latin typeface="Perpetua" panose="02020502060401020303" pitchFamily="18" charset="0"/>
              </a:rPr>
              <a:t>read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thanks</a:t>
            </a:r>
            <a:r>
              <a:rPr lang="fr-FR" dirty="0" smtClean="0">
                <a:latin typeface="Perpetua" panose="02020502060401020303" pitchFamily="18" charset="0"/>
              </a:rPr>
              <a:t> to </a:t>
            </a:r>
            <a:r>
              <a:rPr lang="fr-FR" dirty="0" err="1" smtClean="0">
                <a:latin typeface="Perpetua" panose="02020502060401020303" pitchFamily="18" charset="0"/>
              </a:rPr>
              <a:t>circular</a:t>
            </a:r>
            <a:r>
              <a:rPr lang="fr-FR" dirty="0" smtClean="0">
                <a:latin typeface="Perpetua" panose="02020502060401020303" pitchFamily="18" charset="0"/>
              </a:rPr>
              <a:t> buffer (</a:t>
            </a:r>
            <a:r>
              <a:rPr lang="fr-FR" dirty="0" err="1" smtClean="0">
                <a:latin typeface="Perpetua" panose="02020502060401020303" pitchFamily="18" charset="0"/>
              </a:rPr>
              <a:t>loop</a:t>
            </a:r>
            <a:r>
              <a:rPr lang="fr-FR" dirty="0" smtClean="0">
                <a:latin typeface="Perpetua" panose="02020502060401020303" pitchFamily="18" charset="0"/>
              </a:rPr>
              <a:t> buffer)</a:t>
            </a:r>
          </a:p>
          <a:p>
            <a:r>
              <a:rPr lang="fr-FR" dirty="0" err="1" smtClean="0">
                <a:latin typeface="Perpetua" panose="02020502060401020303" pitchFamily="18" charset="0"/>
              </a:rPr>
              <a:t>Increase</a:t>
            </a:r>
            <a:r>
              <a:rPr lang="fr-FR" dirty="0" smtClean="0">
                <a:latin typeface="Perpetua" panose="02020502060401020303" pitchFamily="18" charset="0"/>
              </a:rPr>
              <a:t> the value of the </a:t>
            </a:r>
            <a:r>
              <a:rPr lang="fr-FR" dirty="0" err="1" smtClean="0">
                <a:latin typeface="Perpetua" panose="02020502060401020303" pitchFamily="18" charset="0"/>
              </a:rPr>
              <a:t>duty</a:t>
            </a:r>
            <a:r>
              <a:rPr lang="fr-FR" dirty="0" smtClean="0">
                <a:latin typeface="Perpetua" panose="02020502060401020303" pitchFamily="18" charset="0"/>
              </a:rPr>
              <a:t> cycle </a:t>
            </a:r>
            <a:r>
              <a:rPr lang="fr-FR" dirty="0" err="1" smtClean="0">
                <a:latin typeface="Perpetua" panose="02020502060401020303" pitchFamily="18" charset="0"/>
              </a:rPr>
              <a:t>every</a:t>
            </a:r>
            <a:r>
              <a:rPr lang="fr-FR" dirty="0" smtClean="0">
                <a:latin typeface="Perpetua" panose="02020502060401020303" pitchFamily="18" charset="0"/>
              </a:rPr>
              <a:t> 300ms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As </a:t>
            </a:r>
            <a:r>
              <a:rPr lang="fr-FR" dirty="0" err="1" smtClean="0">
                <a:latin typeface="Perpetua" panose="02020502060401020303" pitchFamily="18" charset="0"/>
              </a:rPr>
              <a:t>soon</a:t>
            </a:r>
            <a:r>
              <a:rPr lang="fr-FR" dirty="0" smtClean="0">
                <a:latin typeface="Perpetua" panose="02020502060401020303" pitchFamily="18" charset="0"/>
              </a:rPr>
              <a:t> as the angle </a:t>
            </a:r>
            <a:r>
              <a:rPr lang="fr-FR" dirty="0" err="1" smtClean="0">
                <a:latin typeface="Perpetua" panose="02020502060401020303" pitchFamily="18" charset="0"/>
              </a:rPr>
              <a:t>is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reached</a:t>
            </a:r>
            <a:r>
              <a:rPr lang="fr-FR" dirty="0" smtClean="0">
                <a:latin typeface="Perpetua" panose="02020502060401020303" pitchFamily="18" charset="0"/>
              </a:rPr>
              <a:t>, </a:t>
            </a:r>
            <a:r>
              <a:rPr lang="fr-FR" dirty="0" err="1" smtClean="0">
                <a:latin typeface="Perpetua" panose="02020502060401020303" pitchFamily="18" charset="0"/>
              </a:rPr>
              <a:t>keep</a:t>
            </a:r>
            <a:r>
              <a:rPr lang="fr-FR" dirty="0" smtClean="0">
                <a:latin typeface="Perpetua" panose="02020502060401020303" pitchFamily="18" charset="0"/>
              </a:rPr>
              <a:t> the </a:t>
            </a:r>
            <a:r>
              <a:rPr lang="fr-FR" dirty="0" err="1" smtClean="0">
                <a:latin typeface="Perpetua" panose="02020502060401020303" pitchFamily="18" charset="0"/>
              </a:rPr>
              <a:t>same</a:t>
            </a:r>
            <a:r>
              <a:rPr lang="fr-FR" dirty="0" smtClean="0">
                <a:latin typeface="Perpetua" panose="02020502060401020303" pitchFamily="18" charset="0"/>
              </a:rPr>
              <a:t> value for the </a:t>
            </a:r>
            <a:r>
              <a:rPr lang="fr-FR" dirty="0" err="1" smtClean="0">
                <a:latin typeface="Perpetua" panose="02020502060401020303" pitchFamily="18" charset="0"/>
              </a:rPr>
              <a:t>duty</a:t>
            </a:r>
            <a:r>
              <a:rPr lang="fr-FR" dirty="0" smtClean="0">
                <a:latin typeface="Perpetua" panose="02020502060401020303" pitchFamily="18" charset="0"/>
              </a:rPr>
              <a:t> cycle and </a:t>
            </a:r>
            <a:r>
              <a:rPr lang="fr-FR" dirty="0" err="1" smtClean="0">
                <a:latin typeface="Perpetua" panose="02020502060401020303" pitchFamily="18" charset="0"/>
              </a:rPr>
              <a:t>keep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sending</a:t>
            </a:r>
            <a:r>
              <a:rPr lang="fr-FR" dirty="0" smtClean="0">
                <a:latin typeface="Perpetua" panose="02020502060401020303" pitchFamily="18" charset="0"/>
              </a:rPr>
              <a:t> the mobile </a:t>
            </a:r>
            <a:r>
              <a:rPr lang="fr-FR" dirty="0" err="1" smtClean="0">
                <a:latin typeface="Perpetua" panose="02020502060401020303" pitchFamily="18" charset="0"/>
              </a:rPr>
              <a:t>average</a:t>
            </a:r>
            <a:r>
              <a:rPr lang="fr-FR" dirty="0" smtClean="0">
                <a:latin typeface="Perpetua" panose="02020502060401020303" pitchFamily="18" charset="0"/>
              </a:rPr>
              <a:t> of the X position of the </a:t>
            </a:r>
            <a:r>
              <a:rPr lang="fr-FR" dirty="0" err="1" smtClean="0">
                <a:latin typeface="Perpetua" panose="02020502060401020303" pitchFamily="18" charset="0"/>
              </a:rPr>
              <a:t>accelerometer</a:t>
            </a:r>
            <a:r>
              <a:rPr lang="fr-FR" dirty="0" smtClean="0">
                <a:latin typeface="Perpetua" panose="02020502060401020303" pitchFamily="18" charset="0"/>
              </a:rPr>
              <a:t> to the GUI</a:t>
            </a:r>
          </a:p>
        </p:txBody>
      </p:sp>
      <p:sp>
        <p:nvSpPr>
          <p:cNvPr id="10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smtClean="0">
                <a:latin typeface="Perpetua" panose="02020502060401020303" pitchFamily="18" charset="0"/>
              </a:rPr>
              <a:t>Softwares and code architecture</a:t>
            </a:r>
            <a:endParaRPr lang="fr-FR" sz="2400" dirty="0">
              <a:latin typeface="Perpetua" panose="02020502060401020303" pitchFamily="18" charset="0"/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376" y="370935"/>
            <a:ext cx="4428324" cy="291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72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smtClean="0">
                <a:latin typeface="Perpetua" panose="02020502060401020303" pitchFamily="18" charset="0"/>
              </a:rPr>
              <a:t>Softwares and code architecture</a:t>
            </a:r>
            <a:endParaRPr lang="fr-FR" sz="2400" dirty="0">
              <a:latin typeface="Perpetua" panose="02020502060401020303" pitchFamily="18" charset="0"/>
            </a:endParaRP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1578634" y="2458529"/>
            <a:ext cx="10370105" cy="33039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 smtClean="0">
              <a:latin typeface="Perpetua" panose="02020502060401020303" pitchFamily="18" charset="0"/>
            </a:endParaRPr>
          </a:p>
          <a:p>
            <a:r>
              <a:rPr lang="fr-FR" dirty="0" err="1" smtClean="0">
                <a:latin typeface="Perpetua" panose="02020502060401020303" pitchFamily="18" charset="0"/>
              </a:rPr>
              <a:t>Keep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reading</a:t>
            </a:r>
            <a:r>
              <a:rPr lang="fr-FR" dirty="0" smtClean="0">
                <a:latin typeface="Perpetua" panose="02020502060401020303" pitchFamily="18" charset="0"/>
              </a:rPr>
              <a:t> on the serial port </a:t>
            </a:r>
            <a:r>
              <a:rPr lang="fr-FR" dirty="0" err="1" smtClean="0">
                <a:latin typeface="Perpetua" panose="02020502060401020303" pitchFamily="18" charset="0"/>
              </a:rPr>
              <a:t>thanks</a:t>
            </a:r>
            <a:r>
              <a:rPr lang="fr-FR" dirty="0" smtClean="0">
                <a:latin typeface="Perpetua" panose="02020502060401020303" pitchFamily="18" charset="0"/>
              </a:rPr>
              <a:t> to a </a:t>
            </a:r>
            <a:r>
              <a:rPr lang="fr-FR" dirty="0" err="1" smtClean="0">
                <a:latin typeface="Perpetua" panose="02020502060401020303" pitchFamily="18" charset="0"/>
              </a:rPr>
              <a:t>circular</a:t>
            </a:r>
            <a:r>
              <a:rPr lang="fr-FR" dirty="0" smtClean="0">
                <a:latin typeface="Perpetua" panose="02020502060401020303" pitchFamily="18" charset="0"/>
              </a:rPr>
              <a:t> buffer (</a:t>
            </a:r>
            <a:r>
              <a:rPr lang="fr-FR" dirty="0" err="1" smtClean="0">
                <a:latin typeface="Perpetua" panose="02020502060401020303" pitchFamily="18" charset="0"/>
              </a:rPr>
              <a:t>loop</a:t>
            </a:r>
            <a:r>
              <a:rPr lang="fr-FR" dirty="0" smtClean="0">
                <a:latin typeface="Perpetua" panose="02020502060401020303" pitchFamily="18" charset="0"/>
              </a:rPr>
              <a:t> buffer) 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Update the GUI </a:t>
            </a:r>
            <a:r>
              <a:rPr lang="fr-FR" dirty="0" err="1" smtClean="0">
                <a:latin typeface="Perpetua" panose="02020502060401020303" pitchFamily="18" charset="0"/>
              </a:rPr>
              <a:t>with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every</a:t>
            </a:r>
            <a:r>
              <a:rPr lang="fr-FR" dirty="0" smtClean="0">
                <a:latin typeface="Perpetua" panose="02020502060401020303" pitchFamily="18" charset="0"/>
              </a:rPr>
              <a:t> values </a:t>
            </a:r>
            <a:r>
              <a:rPr lang="fr-FR" dirty="0" err="1" smtClean="0">
                <a:latin typeface="Perpetua" panose="02020502060401020303" pitchFamily="18" charset="0"/>
              </a:rPr>
              <a:t>received</a:t>
            </a:r>
            <a:r>
              <a:rPr lang="fr-FR" dirty="0" smtClean="0">
                <a:latin typeface="Perpetua" panose="02020502060401020303" pitchFamily="18" charset="0"/>
              </a:rPr>
              <a:t> (X position of the </a:t>
            </a:r>
            <a:r>
              <a:rPr lang="fr-FR" dirty="0" err="1" smtClean="0">
                <a:latin typeface="Perpetua" panose="02020502060401020303" pitchFamily="18" charset="0"/>
              </a:rPr>
              <a:t>accelerometer</a:t>
            </a:r>
            <a:r>
              <a:rPr lang="fr-FR" dirty="0" smtClean="0">
                <a:latin typeface="Perpetua" panose="02020502060401020303" pitchFamily="18" charset="0"/>
              </a:rPr>
              <a:t> and </a:t>
            </a:r>
            <a:r>
              <a:rPr lang="fr-FR" dirty="0" err="1" smtClean="0">
                <a:latin typeface="Perpetua" panose="02020502060401020303" pitchFamily="18" charset="0"/>
              </a:rPr>
              <a:t>duty</a:t>
            </a:r>
            <a:r>
              <a:rPr lang="fr-FR" dirty="0" smtClean="0">
                <a:latin typeface="Perpetua" panose="02020502060401020303" pitchFamily="18" charset="0"/>
              </a:rPr>
              <a:t> cycle of the fan in </a:t>
            </a:r>
            <a:r>
              <a:rPr lang="fr-FR" dirty="0" err="1" smtClean="0">
                <a:latin typeface="Perpetua" panose="02020502060401020303" pitchFamily="18" charset="0"/>
              </a:rPr>
              <a:t>percentage</a:t>
            </a:r>
            <a:r>
              <a:rPr lang="fr-FR" dirty="0" smtClean="0">
                <a:latin typeface="Perpetua" panose="02020502060401020303" pitchFamily="18" charset="0"/>
              </a:rPr>
              <a:t>)</a:t>
            </a:r>
          </a:p>
          <a:p>
            <a:r>
              <a:rPr lang="fr-FR" dirty="0" err="1" smtClean="0">
                <a:latin typeface="Perpetua" panose="02020502060401020303" pitchFamily="18" charset="0"/>
              </a:rPr>
              <a:t>Possibility</a:t>
            </a:r>
            <a:r>
              <a:rPr lang="fr-FR" dirty="0" smtClean="0">
                <a:latin typeface="Perpetua" panose="02020502060401020303" pitchFamily="18" charset="0"/>
              </a:rPr>
              <a:t> to enter a new angle and </a:t>
            </a:r>
            <a:r>
              <a:rPr lang="fr-FR" dirty="0" err="1" smtClean="0">
                <a:latin typeface="Perpetua" panose="02020502060401020303" pitchFamily="18" charset="0"/>
              </a:rPr>
              <a:t>press</a:t>
            </a:r>
            <a:r>
              <a:rPr lang="fr-FR" dirty="0" smtClean="0">
                <a:latin typeface="Perpetua" panose="02020502060401020303" pitchFamily="18" charset="0"/>
              </a:rPr>
              <a:t> the ok </a:t>
            </a:r>
            <a:r>
              <a:rPr lang="fr-FR" dirty="0" err="1" smtClean="0">
                <a:latin typeface="Perpetua" panose="02020502060401020303" pitchFamily="18" charset="0"/>
              </a:rPr>
              <a:t>button</a:t>
            </a:r>
            <a:r>
              <a:rPr lang="fr-FR" dirty="0" smtClean="0">
                <a:latin typeface="Perpetua" panose="02020502060401020303" pitchFamily="18" charset="0"/>
              </a:rPr>
              <a:t> to </a:t>
            </a:r>
            <a:r>
              <a:rPr lang="fr-FR" dirty="0" err="1" smtClean="0">
                <a:latin typeface="Perpetua" panose="02020502060401020303" pitchFamily="18" charset="0"/>
              </a:rPr>
              <a:t>reach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another</a:t>
            </a:r>
            <a:r>
              <a:rPr lang="fr-FR" dirty="0" smtClean="0">
                <a:latin typeface="Perpetua" panose="02020502060401020303" pitchFamily="18" charset="0"/>
              </a:rPr>
              <a:t> angle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Display a message in the </a:t>
            </a:r>
            <a:r>
              <a:rPr lang="fr-FR" dirty="0" err="1" smtClean="0">
                <a:latin typeface="Perpetua" panose="02020502060401020303" pitchFamily="18" charset="0"/>
              </a:rPr>
              <a:t>text</a:t>
            </a:r>
            <a:r>
              <a:rPr lang="fr-FR" dirty="0" smtClean="0">
                <a:latin typeface="Perpetua" panose="02020502060401020303" pitchFamily="18" charset="0"/>
              </a:rPr>
              <a:t> box message if the angle </a:t>
            </a:r>
            <a:r>
              <a:rPr lang="fr-FR" dirty="0" err="1" smtClean="0">
                <a:latin typeface="Perpetua" panose="02020502060401020303" pitchFamily="18" charset="0"/>
              </a:rPr>
              <a:t>is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reached</a:t>
            </a:r>
            <a:r>
              <a:rPr lang="fr-FR" dirty="0" smtClean="0">
                <a:latin typeface="Perpetua" panose="02020502060401020303" pitchFamily="18" charset="0"/>
              </a:rPr>
              <a:t> or not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The </a:t>
            </a:r>
            <a:r>
              <a:rPr lang="fr-FR" dirty="0" err="1" smtClean="0">
                <a:latin typeface="Perpetua" panose="02020502060401020303" pitchFamily="18" charset="0"/>
              </a:rPr>
              <a:t>duty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cyle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is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readable</a:t>
            </a:r>
            <a:r>
              <a:rPr lang="fr-FR" dirty="0" smtClean="0">
                <a:latin typeface="Perpetua" panose="02020502060401020303" pitchFamily="18" charset="0"/>
              </a:rPr>
              <a:t> on the </a:t>
            </a:r>
            <a:r>
              <a:rPr lang="fr-FR" dirty="0" err="1" smtClean="0">
                <a:latin typeface="Perpetua" panose="02020502060401020303" pitchFamily="18" charset="0"/>
              </a:rPr>
              <a:t>slidebar</a:t>
            </a:r>
            <a:endParaRPr lang="fr-FR" dirty="0">
              <a:latin typeface="Perpetua" panose="02020502060401020303" pitchFamily="18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432" y="177516"/>
            <a:ext cx="3673158" cy="269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78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1225518" y="2324819"/>
            <a:ext cx="10018713" cy="1752599"/>
          </a:xfrm>
        </p:spPr>
        <p:txBody>
          <a:bodyPr/>
          <a:lstStyle/>
          <a:p>
            <a:r>
              <a:rPr lang="fr-FR" dirty="0" err="1" smtClean="0">
                <a:latin typeface="Perpetua" panose="02020502060401020303" pitchFamily="18" charset="0"/>
              </a:rPr>
              <a:t>Functioning</a:t>
            </a:r>
            <a:r>
              <a:rPr lang="fr-FR" dirty="0" smtClean="0">
                <a:latin typeface="Perpetua" panose="02020502060401020303" pitchFamily="18" charset="0"/>
              </a:rPr>
              <a:t> of the code</a:t>
            </a:r>
            <a:endParaRPr lang="fr-FR" dirty="0"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99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/>
              <p:cNvSpPr>
                <a:spLocks noGrp="1"/>
              </p:cNvSpPr>
              <p:nvPr>
                <p:ph idx="1"/>
              </p:nvPr>
            </p:nvSpPr>
            <p:spPr>
              <a:xfrm>
                <a:off x="2529985" y="966159"/>
                <a:ext cx="8099636" cy="1889184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fr-FR" dirty="0" smtClean="0">
                    <a:latin typeface="Perpetua" panose="02020502060401020303" pitchFamily="18" charset="0"/>
                  </a:rPr>
                  <a:t>Radius = 0,95 – 0,05 = 0,90. (</a:t>
                </a:r>
                <a:r>
                  <a:rPr lang="fr-FR" dirty="0" err="1" smtClean="0">
                    <a:latin typeface="Perpetua" panose="02020502060401020303" pitchFamily="18" charset="0"/>
                  </a:rPr>
                  <a:t>Calibrated</a:t>
                </a:r>
                <a:r>
                  <a:rPr lang="fr-FR" dirty="0" smtClean="0">
                    <a:latin typeface="Perpetua" panose="02020502060401020303" pitchFamily="18" charset="0"/>
                  </a:rPr>
                  <a:t> </a:t>
                </a:r>
                <a:r>
                  <a:rPr lang="fr-FR" dirty="0" err="1" smtClean="0">
                    <a:latin typeface="Perpetua" panose="02020502060401020303" pitchFamily="18" charset="0"/>
                  </a:rPr>
                  <a:t>from</a:t>
                </a:r>
                <a:r>
                  <a:rPr lang="fr-FR" dirty="0" smtClean="0">
                    <a:latin typeface="Perpetua" panose="02020502060401020303" pitchFamily="18" charset="0"/>
                  </a:rPr>
                  <a:t> a 90° angle)</a:t>
                </a:r>
              </a:p>
              <a:p>
                <a:pPr marL="0" indent="0">
                  <a:buNone/>
                </a:pPr>
                <a:endParaRPr lang="fr-FR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𝑅𝑎𝑑𝑖𝑢𝑠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∗</m:t>
                      </m:r>
                      <m:func>
                        <m:func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fr-FR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𝑎𝑛𝑔𝑙𝑒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 ∗</m:t>
                          </m:r>
                          <m:d>
                            <m:d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/180</m:t>
                              </m:r>
                            </m:e>
                          </m:d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fr-FR" dirty="0" smtClean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3" name="Espace réservé du conten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29985" y="966159"/>
                <a:ext cx="8099636" cy="1889184"/>
              </a:xfrm>
              <a:blipFill rotWithShape="0">
                <a:blip r:embed="rId2"/>
                <a:stretch>
                  <a:fillRect t="-354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err="1" smtClean="0">
                <a:latin typeface="Perpetua" panose="02020502060401020303" pitchFamily="18" charset="0"/>
              </a:rPr>
              <a:t>Functioning</a:t>
            </a:r>
            <a:r>
              <a:rPr lang="fr-FR" sz="2400" dirty="0" smtClean="0">
                <a:latin typeface="Perpetua" panose="02020502060401020303" pitchFamily="18" charset="0"/>
              </a:rPr>
              <a:t> of the code</a:t>
            </a:r>
            <a:endParaRPr lang="fr-FR" sz="2400" dirty="0">
              <a:latin typeface="Perpetua" panose="02020502060401020303" pitchFamily="18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793" y="3407433"/>
            <a:ext cx="4486010" cy="259223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499" y="3407433"/>
            <a:ext cx="4518805" cy="254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71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/>
              <p:cNvSpPr>
                <a:spLocks noGrp="1"/>
              </p:cNvSpPr>
              <p:nvPr>
                <p:ph idx="1"/>
              </p:nvPr>
            </p:nvSpPr>
            <p:spPr>
              <a:xfrm>
                <a:off x="1484310" y="940279"/>
                <a:ext cx="10018713" cy="4850921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fr-FR" dirty="0" smtClean="0">
                    <a:latin typeface="Perpetua" panose="02020502060401020303" pitchFamily="18" charset="0"/>
                  </a:rPr>
                  <a:t>Example :</a:t>
                </a:r>
              </a:p>
              <a:p>
                <a:pPr marL="0" indent="0">
                  <a:buNone/>
                </a:pPr>
                <a:endParaRPr lang="fr-FR" dirty="0">
                  <a:latin typeface="Perpetua" panose="02020502060401020303" pitchFamily="18" charset="0"/>
                </a:endParaRPr>
              </a:p>
              <a:p>
                <a:r>
                  <a:rPr lang="fr-FR" dirty="0" smtClean="0">
                    <a:latin typeface="Perpetua" panose="02020502060401020303" pitchFamily="18" charset="0"/>
                  </a:rPr>
                  <a:t>	Angle </a:t>
                </a:r>
                <a:r>
                  <a:rPr lang="fr-FR" dirty="0" err="1" smtClean="0">
                    <a:latin typeface="Perpetua" panose="02020502060401020303" pitchFamily="18" charset="0"/>
                  </a:rPr>
                  <a:t>entered</a:t>
                </a:r>
                <a:r>
                  <a:rPr lang="fr-FR" dirty="0" smtClean="0">
                    <a:latin typeface="Perpetua" panose="02020502060401020303" pitchFamily="18" charset="0"/>
                  </a:rPr>
                  <a:t> in the GUI -&gt; 34°</a:t>
                </a:r>
              </a:p>
              <a:p>
                <a:pPr marL="0" indent="0">
                  <a:buNone/>
                </a:pPr>
                <a:endParaRPr lang="fr-FR" dirty="0"/>
              </a:p>
              <a:p>
                <a:r>
                  <a:rPr lang="fr-FR" dirty="0" smtClean="0"/>
                  <a:t>	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fr-FR" i="1">
                        <a:latin typeface="Cambria Math" panose="02040503050406030204" pitchFamily="18" charset="0"/>
                      </a:rPr>
                      <m:t>=0,90∗</m:t>
                    </m:r>
                    <m:func>
                      <m:func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fr-FR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fr-FR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34</m:t>
                        </m:r>
                        <m:r>
                          <a:rPr lang="fr-FR" i="1">
                            <a:latin typeface="Cambria Math" panose="02040503050406030204" pitchFamily="18" charset="0"/>
                          </a:rPr>
                          <m:t> ∗</m:t>
                        </m:r>
                        <m:d>
                          <m:dPr>
                            <m:ctrlPr>
                              <a:rPr lang="fr-F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fr-F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/180</m:t>
                            </m:r>
                          </m:e>
                        </m:d>
                        <m:r>
                          <a:rPr lang="fr-F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r>
                  <a:rPr lang="fr-FR" dirty="0" smtClean="0"/>
                  <a:t> = </a:t>
                </a:r>
                <a:r>
                  <a:rPr lang="fr-FR" dirty="0"/>
                  <a:t>0.53 </a:t>
                </a:r>
                <a:r>
                  <a:rPr lang="fr-FR" dirty="0">
                    <a:latin typeface="Perpetua" panose="02020502060401020303" pitchFamily="18" charset="0"/>
                  </a:rPr>
                  <a:t>(</a:t>
                </a:r>
                <a:r>
                  <a:rPr lang="fr-FR" dirty="0" err="1">
                    <a:latin typeface="Perpetua" panose="02020502060401020303" pitchFamily="18" charset="0"/>
                  </a:rPr>
                  <a:t>rounded</a:t>
                </a:r>
                <a:r>
                  <a:rPr lang="fr-FR" dirty="0">
                    <a:latin typeface="Perpetua" panose="02020502060401020303" pitchFamily="18" charset="0"/>
                  </a:rPr>
                  <a:t> value</a:t>
                </a:r>
                <a:r>
                  <a:rPr lang="fr-FR" dirty="0" smtClean="0">
                    <a:latin typeface="Perpetua" panose="02020502060401020303" pitchFamily="18" charset="0"/>
                  </a:rPr>
                  <a:t>)</a:t>
                </a:r>
              </a:p>
              <a:p>
                <a:pPr marL="0" indent="0">
                  <a:buNone/>
                </a:pPr>
                <a:endParaRPr lang="fr-FR" dirty="0"/>
              </a:p>
              <a:p>
                <a:r>
                  <a:rPr lang="fr-FR" dirty="0" err="1" smtClean="0">
                    <a:latin typeface="Perpetua" panose="02020502060401020303" pitchFamily="18" charset="0"/>
                  </a:rPr>
                  <a:t>When</a:t>
                </a:r>
                <a:r>
                  <a:rPr lang="fr-FR" dirty="0" smtClean="0">
                    <a:latin typeface="Perpetua" panose="02020502060401020303" pitchFamily="18" charset="0"/>
                  </a:rPr>
                  <a:t> the X value of the </a:t>
                </a:r>
                <a:r>
                  <a:rPr lang="fr-FR" dirty="0" err="1" smtClean="0">
                    <a:latin typeface="Perpetua" panose="02020502060401020303" pitchFamily="18" charset="0"/>
                  </a:rPr>
                  <a:t>accelerometer</a:t>
                </a:r>
                <a:r>
                  <a:rPr lang="fr-FR" dirty="0" smtClean="0">
                    <a:latin typeface="Perpetua" panose="02020502060401020303" pitchFamily="18" charset="0"/>
                  </a:rPr>
                  <a:t> </a:t>
                </a:r>
                <a:r>
                  <a:rPr lang="fr-FR" dirty="0" err="1" smtClean="0">
                    <a:latin typeface="Perpetua" panose="02020502060401020303" pitchFamily="18" charset="0"/>
                  </a:rPr>
                  <a:t>will</a:t>
                </a:r>
                <a:r>
                  <a:rPr lang="fr-FR" dirty="0" smtClean="0">
                    <a:latin typeface="Perpetua" panose="02020502060401020303" pitchFamily="18" charset="0"/>
                  </a:rPr>
                  <a:t> </a:t>
                </a:r>
                <a:r>
                  <a:rPr lang="fr-FR" dirty="0" err="1" smtClean="0">
                    <a:latin typeface="Perpetua" panose="02020502060401020303" pitchFamily="18" charset="0"/>
                  </a:rPr>
                  <a:t>be</a:t>
                </a:r>
                <a:r>
                  <a:rPr lang="fr-FR" dirty="0" smtClean="0">
                    <a:latin typeface="Perpetua" panose="02020502060401020303" pitchFamily="18" charset="0"/>
                  </a:rPr>
                  <a:t> 0,53, the angle </a:t>
                </a:r>
                <a:r>
                  <a:rPr lang="fr-FR" dirty="0" err="1" smtClean="0">
                    <a:latin typeface="Perpetua" panose="02020502060401020303" pitchFamily="18" charset="0"/>
                  </a:rPr>
                  <a:t>will</a:t>
                </a:r>
                <a:r>
                  <a:rPr lang="fr-FR" dirty="0" smtClean="0">
                    <a:latin typeface="Perpetua" panose="02020502060401020303" pitchFamily="18" charset="0"/>
                  </a:rPr>
                  <a:t> </a:t>
                </a:r>
                <a:r>
                  <a:rPr lang="fr-FR" dirty="0" err="1" smtClean="0">
                    <a:latin typeface="Perpetua" panose="02020502060401020303" pitchFamily="18" charset="0"/>
                  </a:rPr>
                  <a:t>be</a:t>
                </a:r>
                <a:r>
                  <a:rPr lang="fr-FR" dirty="0" smtClean="0">
                    <a:latin typeface="Perpetua" panose="02020502060401020303" pitchFamily="18" charset="0"/>
                  </a:rPr>
                  <a:t> </a:t>
                </a:r>
                <a:r>
                  <a:rPr lang="fr-FR" dirty="0" err="1" smtClean="0">
                    <a:latin typeface="Perpetua" panose="02020502060401020303" pitchFamily="18" charset="0"/>
                  </a:rPr>
                  <a:t>reached</a:t>
                </a:r>
                <a:r>
                  <a:rPr lang="fr-FR" dirty="0" smtClean="0">
                    <a:latin typeface="Perpetua" panose="02020502060401020303" pitchFamily="18" charset="0"/>
                  </a:rPr>
                  <a:t>.</a:t>
                </a:r>
                <a:endParaRPr lang="fr-FR" dirty="0">
                  <a:latin typeface="Perpetua" panose="02020502060401020303" pitchFamily="18" charset="0"/>
                </a:endParaRPr>
              </a:p>
            </p:txBody>
          </p:sp>
        </mc:Choice>
        <mc:Fallback xmlns="">
          <p:sp>
            <p:nvSpPr>
              <p:cNvPr id="3" name="Espace réservé du conten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84310" y="940279"/>
                <a:ext cx="10018713" cy="4850921"/>
              </a:xfrm>
              <a:blipFill rotWithShape="0">
                <a:blip r:embed="rId2"/>
                <a:stretch>
                  <a:fillRect l="-152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err="1" smtClean="0">
                <a:latin typeface="Perpetua" panose="02020502060401020303" pitchFamily="18" charset="0"/>
              </a:rPr>
              <a:t>Functioning</a:t>
            </a:r>
            <a:r>
              <a:rPr lang="fr-FR" sz="2400" dirty="0" smtClean="0">
                <a:latin typeface="Perpetua" panose="02020502060401020303" pitchFamily="18" charset="0"/>
              </a:rPr>
              <a:t> of the code</a:t>
            </a:r>
            <a:endParaRPr lang="fr-FR" sz="2400" dirty="0"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836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/>
              <p:cNvSpPr>
                <a:spLocks noGrp="1"/>
              </p:cNvSpPr>
              <p:nvPr>
                <p:ph idx="1"/>
              </p:nvPr>
            </p:nvSpPr>
            <p:spPr>
              <a:xfrm>
                <a:off x="1484310" y="888521"/>
                <a:ext cx="10018713" cy="4902679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endParaRPr lang="fr-FR" dirty="0" smtClean="0"/>
              </a:p>
              <a:p>
                <a:pPr marL="0" indent="0">
                  <a:buNone/>
                </a:pPr>
                <a:endParaRPr lang="fr-FR" dirty="0"/>
              </a:p>
              <a:p>
                <a:pPr marL="0" indent="0">
                  <a:buNone/>
                </a:pPr>
                <a:r>
                  <a:rPr lang="fr-FR" sz="2800" dirty="0" smtClean="0">
                    <a:latin typeface="Perpetua" panose="02020502060401020303" pitchFamily="18" charset="0"/>
                  </a:rPr>
                  <a:t>How to </a:t>
                </a:r>
                <a:r>
                  <a:rPr lang="fr-FR" sz="2800" dirty="0" err="1" smtClean="0">
                    <a:latin typeface="Perpetua" panose="02020502060401020303" pitchFamily="18" charset="0"/>
                  </a:rPr>
                  <a:t>keep</a:t>
                </a:r>
                <a:r>
                  <a:rPr lang="fr-FR" sz="2800" dirty="0" smtClean="0">
                    <a:latin typeface="Perpetua" panose="02020502060401020303" pitchFamily="18" charset="0"/>
                  </a:rPr>
                  <a:t> the angle </a:t>
                </a:r>
                <a:r>
                  <a:rPr lang="fr-FR" sz="2800" dirty="0" err="1" smtClean="0">
                    <a:latin typeface="Perpetua" panose="02020502060401020303" pitchFamily="18" charset="0"/>
                  </a:rPr>
                  <a:t>asked</a:t>
                </a:r>
                <a:r>
                  <a:rPr lang="fr-FR" sz="2800" dirty="0" smtClean="0">
                    <a:latin typeface="Perpetua" panose="02020502060401020303" pitchFamily="18" charset="0"/>
                  </a:rPr>
                  <a:t> by the user once </a:t>
                </a:r>
                <a:r>
                  <a:rPr lang="fr-FR" sz="2800" dirty="0" err="1" smtClean="0">
                    <a:latin typeface="Perpetua" panose="02020502060401020303" pitchFamily="18" charset="0"/>
                  </a:rPr>
                  <a:t>it’s</a:t>
                </a:r>
                <a:r>
                  <a:rPr lang="fr-FR" sz="2800" dirty="0" smtClean="0">
                    <a:latin typeface="Perpetua" panose="02020502060401020303" pitchFamily="18" charset="0"/>
                  </a:rPr>
                  <a:t> </a:t>
                </a:r>
                <a:r>
                  <a:rPr lang="fr-FR" sz="2800" dirty="0" err="1" smtClean="0">
                    <a:latin typeface="Perpetua" panose="02020502060401020303" pitchFamily="18" charset="0"/>
                  </a:rPr>
                  <a:t>reached</a:t>
                </a:r>
                <a:r>
                  <a:rPr lang="fr-FR" sz="2800" dirty="0" smtClean="0">
                    <a:latin typeface="Perpetua" panose="02020502060401020303" pitchFamily="18" charset="0"/>
                  </a:rPr>
                  <a:t> ?</a:t>
                </a:r>
              </a:p>
              <a:p>
                <a:pPr marL="0" indent="0">
                  <a:buNone/>
                </a:pPr>
                <a:endParaRPr lang="fr-FR" sz="2800" dirty="0"/>
              </a:p>
              <a:p>
                <a:r>
                  <a:rPr lang="fr-FR" sz="2800" dirty="0" smtClean="0"/>
                  <a:t>	</a:t>
                </a:r>
                <a:r>
                  <a:rPr lang="fr-FR" sz="2800" dirty="0" smtClean="0">
                    <a:latin typeface="Perpetua" panose="02020502060401020303" pitchFamily="18" charset="0"/>
                  </a:rPr>
                  <a:t>PWM </a:t>
                </a:r>
                <a:r>
                  <a:rPr lang="fr-FR" sz="2800" dirty="0" err="1" smtClean="0">
                    <a:latin typeface="Perpetua" panose="02020502060401020303" pitchFamily="18" charset="0"/>
                  </a:rPr>
                  <a:t>method</a:t>
                </a:r>
                <a:r>
                  <a:rPr lang="fr-FR" sz="2800" dirty="0" smtClean="0">
                    <a:latin typeface="Perpetua" panose="02020502060401020303" pitchFamily="18" charset="0"/>
                  </a:rPr>
                  <a:t> (Pulse </a:t>
                </a:r>
                <a:r>
                  <a:rPr lang="fr-FR" sz="2800" dirty="0" err="1" smtClean="0">
                    <a:latin typeface="Perpetua" panose="02020502060401020303" pitchFamily="18" charset="0"/>
                  </a:rPr>
                  <a:t>with</a:t>
                </a:r>
                <a:r>
                  <a:rPr lang="fr-FR" sz="2800" dirty="0" smtClean="0">
                    <a:latin typeface="Perpetua" panose="02020502060401020303" pitchFamily="18" charset="0"/>
                  </a:rPr>
                  <a:t> modulation)</a:t>
                </a:r>
              </a:p>
              <a:p>
                <a:endParaRPr lang="fr-FR" sz="2800" dirty="0"/>
              </a:p>
              <a:p>
                <a14:m>
                  <m:oMath xmlns:m="http://schemas.openxmlformats.org/officeDocument/2006/math"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% </m:t>
                    </m:r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𝑑𝑢𝑡𝑦</m:t>
                    </m:r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𝑐𝑦𝑙𝑒</m:t>
                    </m:r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fr-FR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  <m:t>𝑇𝑂𝑁</m:t>
                            </m:r>
                          </m:num>
                          <m:den>
                            <m: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  <m:t>𝑇𝑂𝑁</m:t>
                            </m:r>
                            <m: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fr-FR" sz="2800" b="0" i="1" smtClean="0">
                                <a:latin typeface="Cambria Math" panose="02040503050406030204" pitchFamily="18" charset="0"/>
                              </a:rPr>
                              <m:t>𝑇𝑂𝐹𝐹</m:t>
                            </m:r>
                          </m:den>
                        </m:f>
                      </m:e>
                    </m:d>
                    <m:r>
                      <a:rPr lang="fr-FR" sz="2800" b="0" i="1" smtClean="0">
                        <a:latin typeface="Cambria Math" panose="02040503050406030204" pitchFamily="18" charset="0"/>
                      </a:rPr>
                      <m:t>∗100</m:t>
                    </m:r>
                  </m:oMath>
                </a14:m>
                <a:endParaRPr lang="fr-FR" sz="2800" dirty="0" smtClean="0"/>
              </a:p>
              <a:p>
                <a:endParaRPr lang="fr-FR" sz="2800" dirty="0"/>
              </a:p>
              <a:p>
                <a:r>
                  <a:rPr lang="fr-FR" sz="2800" dirty="0" err="1">
                    <a:latin typeface="Perpetua" panose="02020502060401020303" pitchFamily="18" charset="0"/>
                  </a:rPr>
                  <a:t>analogWrite</a:t>
                </a:r>
                <a:r>
                  <a:rPr lang="fr-FR" sz="2800" dirty="0">
                    <a:latin typeface="Perpetua" panose="02020502060401020303" pitchFamily="18" charset="0"/>
                  </a:rPr>
                  <a:t>(</a:t>
                </a:r>
                <a:r>
                  <a:rPr lang="fr-FR" sz="2800" dirty="0" err="1">
                    <a:latin typeface="Perpetua" panose="02020502060401020303" pitchFamily="18" charset="0"/>
                  </a:rPr>
                  <a:t>digitalPin</a:t>
                </a:r>
                <a:r>
                  <a:rPr lang="fr-FR" sz="2800" dirty="0">
                    <a:latin typeface="Perpetua" panose="02020502060401020303" pitchFamily="18" charset="0"/>
                  </a:rPr>
                  <a:t>, </a:t>
                </a:r>
                <a:r>
                  <a:rPr lang="fr-FR" sz="2800" dirty="0" smtClean="0">
                    <a:latin typeface="Perpetua" panose="02020502060401020303" pitchFamily="18" charset="0"/>
                  </a:rPr>
                  <a:t>(</a:t>
                </a:r>
                <a:r>
                  <a:rPr lang="fr-FR" sz="2800" dirty="0" err="1" smtClean="0">
                    <a:latin typeface="Perpetua" panose="02020502060401020303" pitchFamily="18" charset="0"/>
                  </a:rPr>
                  <a:t>analogRead</a:t>
                </a:r>
                <a:r>
                  <a:rPr lang="fr-FR" sz="2800" dirty="0" smtClean="0">
                    <a:latin typeface="Perpetua" panose="02020502060401020303" pitchFamily="18" charset="0"/>
                  </a:rPr>
                  <a:t>(</a:t>
                </a:r>
                <a:r>
                  <a:rPr lang="fr-FR" sz="2800" dirty="0" err="1" smtClean="0">
                    <a:latin typeface="Perpetua" panose="02020502060401020303" pitchFamily="18" charset="0"/>
                  </a:rPr>
                  <a:t>analogPin</a:t>
                </a:r>
                <a:r>
                  <a:rPr lang="fr-FR" sz="2800" dirty="0">
                    <a:latin typeface="Perpetua" panose="02020502060401020303" pitchFamily="18" charset="0"/>
                  </a:rPr>
                  <a:t>) </a:t>
                </a:r>
                <a:r>
                  <a:rPr lang="fr-FR" sz="2800" dirty="0" smtClean="0">
                    <a:latin typeface="Perpetua" panose="02020502060401020303" pitchFamily="18" charset="0"/>
                  </a:rPr>
                  <a:t>/ 4))</a:t>
                </a:r>
                <a:endParaRPr lang="fr-FR" sz="2800" dirty="0">
                  <a:latin typeface="Perpetua" panose="02020502060401020303" pitchFamily="18" charset="0"/>
                </a:endParaRPr>
              </a:p>
              <a:p>
                <a:endParaRPr lang="fr-FR" dirty="0" smtClean="0"/>
              </a:p>
            </p:txBody>
          </p:sp>
        </mc:Choice>
        <mc:Fallback xmlns="">
          <p:sp>
            <p:nvSpPr>
              <p:cNvPr id="3" name="Espace réservé du conten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84310" y="888521"/>
                <a:ext cx="10018713" cy="4902679"/>
              </a:xfrm>
              <a:blipFill rotWithShape="0">
                <a:blip r:embed="rId2"/>
                <a:stretch>
                  <a:fillRect l="-182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err="1" smtClean="0">
                <a:latin typeface="Perpetua" panose="02020502060401020303" pitchFamily="18" charset="0"/>
              </a:rPr>
              <a:t>Functioning</a:t>
            </a:r>
            <a:r>
              <a:rPr lang="fr-FR" sz="2400" dirty="0" smtClean="0">
                <a:latin typeface="Perpetua" panose="02020502060401020303" pitchFamily="18" charset="0"/>
              </a:rPr>
              <a:t> of the code</a:t>
            </a:r>
            <a:endParaRPr lang="fr-FR" sz="2400" dirty="0"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01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43103" y="1260894"/>
            <a:ext cx="10018713" cy="1154503"/>
          </a:xfrm>
        </p:spPr>
        <p:txBody>
          <a:bodyPr/>
          <a:lstStyle/>
          <a:p>
            <a:pPr marL="0" indent="0">
              <a:buNone/>
            </a:pPr>
            <a:r>
              <a:rPr lang="fr-FR" dirty="0" err="1" smtClean="0">
                <a:latin typeface="Perpetua" panose="02020502060401020303" pitchFamily="18" charset="0"/>
              </a:rPr>
              <a:t>Examples</a:t>
            </a:r>
            <a:r>
              <a:rPr lang="fr-FR" dirty="0" smtClean="0">
                <a:latin typeface="Perpetua" panose="02020502060401020303" pitchFamily="18" charset="0"/>
              </a:rPr>
              <a:t> of </a:t>
            </a:r>
            <a:r>
              <a:rPr lang="fr-FR" dirty="0" err="1" smtClean="0">
                <a:latin typeface="Perpetua" panose="02020502060401020303" pitchFamily="18" charset="0"/>
              </a:rPr>
              <a:t>duty</a:t>
            </a:r>
            <a:r>
              <a:rPr lang="fr-FR" dirty="0" smtClean="0">
                <a:latin typeface="Perpetua" panose="02020502060401020303" pitchFamily="18" charset="0"/>
              </a:rPr>
              <a:t> cycles :</a:t>
            </a:r>
            <a:endParaRPr lang="fr-FR" dirty="0">
              <a:latin typeface="Perpetua" panose="02020502060401020303" pitchFamily="18" charset="0"/>
            </a:endParaRP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err="1" smtClean="0">
                <a:latin typeface="Perpetua" panose="02020502060401020303" pitchFamily="18" charset="0"/>
              </a:rPr>
              <a:t>Functioning</a:t>
            </a:r>
            <a:r>
              <a:rPr lang="fr-FR" sz="2400" dirty="0" smtClean="0">
                <a:latin typeface="Perpetua" panose="02020502060401020303" pitchFamily="18" charset="0"/>
              </a:rPr>
              <a:t> of the code</a:t>
            </a:r>
            <a:endParaRPr lang="fr-FR" sz="2400" dirty="0">
              <a:latin typeface="Perpetua" panose="02020502060401020303" pitchFamily="18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298" y="2415397"/>
            <a:ext cx="5844396" cy="358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053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863872" y="1069675"/>
            <a:ext cx="10018713" cy="47215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 smtClean="0">
                <a:latin typeface="Perpetua" panose="02020502060401020303" pitchFamily="18" charset="0"/>
              </a:rPr>
              <a:t>Finally</a:t>
            </a:r>
            <a:r>
              <a:rPr lang="fr-FR" dirty="0" smtClean="0">
                <a:latin typeface="Perpetua" panose="02020502060401020303" pitchFamily="18" charset="0"/>
              </a:rPr>
              <a:t> :</a:t>
            </a:r>
          </a:p>
          <a:p>
            <a:pPr marL="0" indent="0">
              <a:buNone/>
            </a:pPr>
            <a:endParaRPr lang="fr-FR" dirty="0">
              <a:latin typeface="Perpetua" panose="02020502060401020303" pitchFamily="18" charset="0"/>
            </a:endParaRPr>
          </a:p>
          <a:p>
            <a:r>
              <a:rPr lang="fr-FR" dirty="0" smtClean="0">
                <a:latin typeface="Perpetua" panose="02020502060401020303" pitchFamily="18" charset="0"/>
              </a:rPr>
              <a:t>If the angle </a:t>
            </a:r>
            <a:r>
              <a:rPr lang="fr-FR" dirty="0" err="1" smtClean="0">
                <a:latin typeface="Perpetua" panose="02020502060401020303" pitchFamily="18" charset="0"/>
              </a:rPr>
              <a:t>can’t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be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reached</a:t>
            </a:r>
            <a:r>
              <a:rPr lang="fr-FR" dirty="0" smtClean="0">
                <a:latin typeface="Perpetua" panose="02020502060401020303" pitchFamily="18" charset="0"/>
              </a:rPr>
              <a:t>, an </a:t>
            </a:r>
            <a:r>
              <a:rPr lang="fr-FR" dirty="0" err="1" smtClean="0">
                <a:latin typeface="Perpetua" panose="02020502060401020303" pitchFamily="18" charset="0"/>
              </a:rPr>
              <a:t>error</a:t>
            </a:r>
            <a:r>
              <a:rPr lang="fr-FR" dirty="0" smtClean="0">
                <a:latin typeface="Perpetua" panose="02020502060401020303" pitchFamily="18" charset="0"/>
              </a:rPr>
              <a:t> message </a:t>
            </a:r>
            <a:r>
              <a:rPr lang="fr-FR" dirty="0" err="1" smtClean="0">
                <a:latin typeface="Perpetua" panose="02020502060401020303" pitchFamily="18" charset="0"/>
              </a:rPr>
              <a:t>will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be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displayed</a:t>
            </a:r>
            <a:r>
              <a:rPr lang="fr-FR" dirty="0" smtClean="0">
                <a:latin typeface="Perpetua" panose="02020502060401020303" pitchFamily="18" charset="0"/>
              </a:rPr>
              <a:t> in the </a:t>
            </a:r>
            <a:r>
              <a:rPr lang="fr-FR" dirty="0" err="1" smtClean="0">
                <a:latin typeface="Perpetua" panose="02020502060401020303" pitchFamily="18" charset="0"/>
              </a:rPr>
              <a:t>text</a:t>
            </a:r>
            <a:r>
              <a:rPr lang="fr-FR" dirty="0" smtClean="0">
                <a:latin typeface="Perpetua" panose="02020502060401020303" pitchFamily="18" charset="0"/>
              </a:rPr>
              <a:t> box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If the angle have been </a:t>
            </a:r>
            <a:r>
              <a:rPr lang="fr-FR" dirty="0" err="1" smtClean="0">
                <a:latin typeface="Perpetua" panose="02020502060401020303" pitchFamily="18" charset="0"/>
              </a:rPr>
              <a:t>reached</a:t>
            </a:r>
            <a:r>
              <a:rPr lang="fr-FR" dirty="0" smtClean="0">
                <a:latin typeface="Perpetua" panose="02020502060401020303" pitchFamily="18" charset="0"/>
              </a:rPr>
              <a:t>, a confirmation message </a:t>
            </a:r>
            <a:r>
              <a:rPr lang="fr-FR" dirty="0" err="1" smtClean="0">
                <a:latin typeface="Perpetua" panose="02020502060401020303" pitchFamily="18" charset="0"/>
              </a:rPr>
              <a:t>will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be</a:t>
            </a:r>
            <a:r>
              <a:rPr lang="fr-FR" dirty="0" smtClean="0">
                <a:latin typeface="Perpetua" panose="02020502060401020303" pitchFamily="18" charset="0"/>
              </a:rPr>
              <a:t> display </a:t>
            </a:r>
            <a:r>
              <a:rPr lang="fr-FR" dirty="0" err="1" smtClean="0">
                <a:latin typeface="Perpetua" panose="02020502060401020303" pitchFamily="18" charset="0"/>
              </a:rPr>
              <a:t>displayed</a:t>
            </a:r>
            <a:r>
              <a:rPr lang="fr-FR" dirty="0" smtClean="0">
                <a:latin typeface="Perpetua" panose="02020502060401020303" pitchFamily="18" charset="0"/>
              </a:rPr>
              <a:t> in the </a:t>
            </a:r>
            <a:r>
              <a:rPr lang="fr-FR" dirty="0" err="1" smtClean="0">
                <a:latin typeface="Perpetua" panose="02020502060401020303" pitchFamily="18" charset="0"/>
              </a:rPr>
              <a:t>text</a:t>
            </a:r>
            <a:r>
              <a:rPr lang="fr-FR" dirty="0" smtClean="0">
                <a:latin typeface="Perpetua" panose="02020502060401020303" pitchFamily="18" charset="0"/>
              </a:rPr>
              <a:t> box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The user </a:t>
            </a:r>
            <a:r>
              <a:rPr lang="fr-FR" dirty="0" err="1" smtClean="0">
                <a:latin typeface="Perpetua" panose="02020502060401020303" pitchFamily="18" charset="0"/>
              </a:rPr>
              <a:t>can</a:t>
            </a:r>
            <a:r>
              <a:rPr lang="fr-FR" dirty="0" smtClean="0">
                <a:latin typeface="Perpetua" panose="02020502060401020303" pitchFamily="18" charset="0"/>
              </a:rPr>
              <a:t> change the angle </a:t>
            </a:r>
            <a:r>
              <a:rPr lang="fr-FR" dirty="0" err="1" smtClean="0">
                <a:latin typeface="Perpetua" panose="02020502060401020303" pitchFamily="18" charset="0"/>
              </a:rPr>
              <a:t>when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he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wants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without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restarting</a:t>
            </a:r>
            <a:r>
              <a:rPr lang="fr-FR" dirty="0" smtClean="0">
                <a:latin typeface="Perpetua" panose="02020502060401020303" pitchFamily="18" charset="0"/>
              </a:rPr>
              <a:t> the program</a:t>
            </a:r>
          </a:p>
          <a:p>
            <a:r>
              <a:rPr lang="fr-FR" dirty="0" err="1" smtClean="0">
                <a:latin typeface="Perpetua" panose="02020502060401020303" pitchFamily="18" charset="0"/>
              </a:rPr>
              <a:t>Because</a:t>
            </a:r>
            <a:r>
              <a:rPr lang="fr-FR" dirty="0" smtClean="0">
                <a:latin typeface="Perpetua" panose="02020502060401020303" pitchFamily="18" charset="0"/>
              </a:rPr>
              <a:t> of the power of the fan </a:t>
            </a:r>
            <a:r>
              <a:rPr lang="fr-FR" dirty="0" err="1" smtClean="0">
                <a:latin typeface="Perpetua" panose="02020502060401020303" pitchFamily="18" charset="0"/>
              </a:rPr>
              <a:t>used</a:t>
            </a:r>
            <a:r>
              <a:rPr lang="fr-FR" dirty="0" smtClean="0">
                <a:latin typeface="Perpetua" panose="02020502060401020303" pitchFamily="18" charset="0"/>
              </a:rPr>
              <a:t>, </a:t>
            </a:r>
            <a:r>
              <a:rPr lang="fr-FR" dirty="0" err="1" smtClean="0">
                <a:latin typeface="Perpetua" panose="02020502060401020303" pitchFamily="18" charset="0"/>
              </a:rPr>
              <a:t>we</a:t>
            </a:r>
            <a:r>
              <a:rPr lang="fr-FR" dirty="0" smtClean="0">
                <a:latin typeface="Perpetua" panose="02020502060401020303" pitchFamily="18" charset="0"/>
              </a:rPr>
              <a:t> are not able to </a:t>
            </a:r>
            <a:r>
              <a:rPr lang="fr-FR" dirty="0" err="1" smtClean="0">
                <a:latin typeface="Perpetua" panose="02020502060401020303" pitchFamily="18" charset="0"/>
              </a:rPr>
              <a:t>make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every</a:t>
            </a:r>
            <a:r>
              <a:rPr lang="fr-FR" dirty="0" smtClean="0">
                <a:latin typeface="Perpetua" panose="02020502060401020303" pitchFamily="18" charset="0"/>
              </a:rPr>
              <a:t> angles</a:t>
            </a:r>
            <a:endParaRPr lang="fr-FR" dirty="0">
              <a:latin typeface="Perpetua" panose="02020502060401020303" pitchFamily="18" charset="0"/>
            </a:endParaRP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err="1" smtClean="0">
                <a:latin typeface="Perpetua" panose="02020502060401020303" pitchFamily="18" charset="0"/>
              </a:rPr>
              <a:t>Functioning</a:t>
            </a:r>
            <a:r>
              <a:rPr lang="fr-FR" sz="2400" dirty="0" smtClean="0">
                <a:latin typeface="Perpetua" panose="02020502060401020303" pitchFamily="18" charset="0"/>
              </a:rPr>
              <a:t> of the code</a:t>
            </a:r>
            <a:endParaRPr lang="fr-FR" sz="2400" dirty="0"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81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Problems</a:t>
            </a:r>
            <a:r>
              <a:rPr lang="fr-FR" dirty="0" smtClean="0"/>
              <a:t> </a:t>
            </a:r>
            <a:r>
              <a:rPr lang="fr-FR" dirty="0" err="1" smtClean="0"/>
              <a:t>encounters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The structure </a:t>
            </a:r>
            <a:r>
              <a:rPr lang="fr-FR" dirty="0" err="1" smtClean="0"/>
              <a:t>was</a:t>
            </a:r>
            <a:r>
              <a:rPr lang="fr-FR" dirty="0" smtClean="0"/>
              <a:t> </a:t>
            </a:r>
            <a:r>
              <a:rPr lang="fr-FR" dirty="0" err="1" smtClean="0"/>
              <a:t>really</a:t>
            </a:r>
            <a:r>
              <a:rPr lang="fr-FR" dirty="0" smtClean="0"/>
              <a:t> hard to </a:t>
            </a:r>
            <a:r>
              <a:rPr lang="fr-FR" dirty="0" err="1" smtClean="0"/>
              <a:t>built</a:t>
            </a:r>
            <a:r>
              <a:rPr lang="fr-FR" dirty="0" smtClean="0"/>
              <a:t>, </a:t>
            </a:r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had</a:t>
            </a:r>
            <a:r>
              <a:rPr lang="fr-FR" dirty="0" smtClean="0"/>
              <a:t> to </a:t>
            </a:r>
            <a:r>
              <a:rPr lang="fr-FR" dirty="0" err="1" smtClean="0"/>
              <a:t>make</a:t>
            </a:r>
            <a:r>
              <a:rPr lang="fr-FR" dirty="0" smtClean="0"/>
              <a:t> </a:t>
            </a:r>
            <a:r>
              <a:rPr lang="fr-FR" dirty="0" err="1" smtClean="0"/>
              <a:t>something</a:t>
            </a:r>
            <a:r>
              <a:rPr lang="fr-FR" dirty="0" smtClean="0"/>
              <a:t> as </a:t>
            </a:r>
            <a:r>
              <a:rPr lang="fr-FR" dirty="0" err="1" smtClean="0"/>
              <a:t>much</a:t>
            </a:r>
            <a:r>
              <a:rPr lang="fr-FR" dirty="0" smtClean="0"/>
              <a:t> stable as possible to </a:t>
            </a:r>
            <a:r>
              <a:rPr lang="fr-FR" dirty="0" err="1" smtClean="0"/>
              <a:t>avoid</a:t>
            </a:r>
            <a:r>
              <a:rPr lang="fr-FR" dirty="0" smtClean="0"/>
              <a:t> </a:t>
            </a:r>
            <a:r>
              <a:rPr lang="fr-FR" dirty="0" err="1" smtClean="0"/>
              <a:t>resistance</a:t>
            </a:r>
            <a:r>
              <a:rPr lang="fr-FR" dirty="0" smtClean="0"/>
              <a:t> and frictions.</a:t>
            </a:r>
          </a:p>
          <a:p>
            <a:r>
              <a:rPr lang="fr-FR" dirty="0" smtClean="0"/>
              <a:t>A lot of </a:t>
            </a:r>
            <a:r>
              <a:rPr lang="fr-FR" dirty="0" err="1" smtClean="0"/>
              <a:t>researches</a:t>
            </a:r>
            <a:r>
              <a:rPr lang="fr-FR" dirty="0" smtClean="0"/>
              <a:t> </a:t>
            </a:r>
            <a:r>
              <a:rPr lang="fr-FR" dirty="0" err="1" smtClean="0"/>
              <a:t>had</a:t>
            </a:r>
            <a:r>
              <a:rPr lang="fr-FR" dirty="0" smtClean="0"/>
              <a:t> to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done</a:t>
            </a:r>
            <a:r>
              <a:rPr lang="fr-FR" dirty="0" smtClean="0"/>
              <a:t>, </a:t>
            </a:r>
            <a:r>
              <a:rPr lang="fr-FR" dirty="0" err="1" smtClean="0"/>
              <a:t>particulary</a:t>
            </a:r>
            <a:r>
              <a:rPr lang="fr-FR" dirty="0" smtClean="0"/>
              <a:t> on PWM </a:t>
            </a:r>
            <a:r>
              <a:rPr lang="fr-FR" dirty="0" err="1" smtClean="0"/>
              <a:t>method</a:t>
            </a:r>
            <a:r>
              <a:rPr lang="fr-FR" dirty="0" smtClean="0"/>
              <a:t> and communication on the port.</a:t>
            </a:r>
          </a:p>
          <a:p>
            <a:r>
              <a:rPr lang="fr-FR" dirty="0" smtClean="0"/>
              <a:t>The </a:t>
            </a:r>
            <a:r>
              <a:rPr lang="fr-FR" dirty="0" err="1" smtClean="0"/>
              <a:t>quality</a:t>
            </a:r>
            <a:r>
              <a:rPr lang="fr-FR" dirty="0" smtClean="0"/>
              <a:t> of the </a:t>
            </a:r>
            <a:r>
              <a:rPr lang="fr-FR" dirty="0" err="1" smtClean="0"/>
              <a:t>materials</a:t>
            </a:r>
            <a:r>
              <a:rPr lang="fr-FR" dirty="0" smtClean="0"/>
              <a:t> </a:t>
            </a:r>
            <a:r>
              <a:rPr lang="fr-FR" dirty="0" err="1" smtClean="0"/>
              <a:t>used</a:t>
            </a:r>
            <a:r>
              <a:rPr lang="fr-FR" dirty="0"/>
              <a:t> </a:t>
            </a:r>
            <a:r>
              <a:rPr lang="fr-FR" dirty="0" err="1" smtClean="0"/>
              <a:t>make</a:t>
            </a:r>
            <a:r>
              <a:rPr lang="fr-FR" dirty="0" smtClean="0"/>
              <a:t> the </a:t>
            </a:r>
            <a:r>
              <a:rPr lang="fr-FR" dirty="0" err="1" smtClean="0"/>
              <a:t>result</a:t>
            </a:r>
            <a:r>
              <a:rPr lang="fr-FR" dirty="0" smtClean="0"/>
              <a:t> of the </a:t>
            </a:r>
            <a:r>
              <a:rPr lang="fr-FR" dirty="0" err="1" smtClean="0"/>
              <a:t>project</a:t>
            </a:r>
            <a:r>
              <a:rPr lang="fr-FR" dirty="0" smtClean="0"/>
              <a:t> </a:t>
            </a:r>
            <a:r>
              <a:rPr lang="fr-FR" dirty="0" err="1" smtClean="0"/>
              <a:t>less</a:t>
            </a:r>
            <a:r>
              <a:rPr lang="fr-FR" dirty="0" smtClean="0"/>
              <a:t> exact </a:t>
            </a:r>
            <a:r>
              <a:rPr lang="fr-FR" dirty="0" err="1" smtClean="0"/>
              <a:t>than</a:t>
            </a:r>
            <a:r>
              <a:rPr lang="fr-FR" dirty="0" smtClean="0"/>
              <a:t> </a:t>
            </a:r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</a:t>
            </a:r>
            <a:r>
              <a:rPr lang="fr-FR" dirty="0" err="1" smtClean="0"/>
              <a:t>should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11045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>
                <a:latin typeface="Perpetua" panose="02020502060401020303" pitchFamily="18" charset="0"/>
              </a:rPr>
              <a:t>Summary</a:t>
            </a:r>
            <a:endParaRPr lang="fr-FR" dirty="0">
              <a:latin typeface="Perpetua" panose="02020502060401020303" pitchFamily="18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000916" y="2511724"/>
            <a:ext cx="4985501" cy="3124201"/>
          </a:xfrm>
        </p:spPr>
        <p:txBody>
          <a:bodyPr/>
          <a:lstStyle/>
          <a:p>
            <a:r>
              <a:rPr lang="fr-FR" dirty="0" smtClean="0">
                <a:latin typeface="Perpetua" panose="02020502060401020303" pitchFamily="18" charset="0"/>
              </a:rPr>
              <a:t>Concept, </a:t>
            </a:r>
            <a:r>
              <a:rPr lang="fr-FR" dirty="0" err="1" smtClean="0">
                <a:latin typeface="Perpetua" panose="02020502060401020303" pitchFamily="18" charset="0"/>
              </a:rPr>
              <a:t>materials</a:t>
            </a:r>
            <a:r>
              <a:rPr lang="fr-FR" dirty="0" smtClean="0">
                <a:latin typeface="Perpetua" panose="02020502060401020303" pitchFamily="18" charset="0"/>
              </a:rPr>
              <a:t> and </a:t>
            </a:r>
            <a:r>
              <a:rPr lang="fr-FR" dirty="0" err="1" smtClean="0">
                <a:latin typeface="Perpetua" panose="02020502060401020303" pitchFamily="18" charset="0"/>
              </a:rPr>
              <a:t>assembly</a:t>
            </a:r>
            <a:endParaRPr lang="fr-FR" dirty="0" smtClean="0">
              <a:latin typeface="Perpetua" panose="02020502060401020303" pitchFamily="18" charset="0"/>
            </a:endParaRPr>
          </a:p>
          <a:p>
            <a:r>
              <a:rPr lang="fr-FR" dirty="0" smtClean="0">
                <a:latin typeface="Perpetua" panose="02020502060401020303" pitchFamily="18" charset="0"/>
              </a:rPr>
              <a:t>Softwares and code architecture</a:t>
            </a:r>
          </a:p>
          <a:p>
            <a:r>
              <a:rPr lang="fr-FR" dirty="0" err="1" smtClean="0">
                <a:latin typeface="Perpetua" panose="02020502060401020303" pitchFamily="18" charset="0"/>
              </a:rPr>
              <a:t>Functioning</a:t>
            </a:r>
            <a:r>
              <a:rPr lang="fr-FR" dirty="0" smtClean="0">
                <a:latin typeface="Perpetua" panose="02020502060401020303" pitchFamily="18" charset="0"/>
              </a:rPr>
              <a:t> of the code</a:t>
            </a:r>
          </a:p>
          <a:p>
            <a:endParaRPr lang="fr-FR" dirty="0"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993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692" y="330658"/>
            <a:ext cx="9057177" cy="603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002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25518" y="2324819"/>
            <a:ext cx="10018713" cy="1752599"/>
          </a:xfrm>
        </p:spPr>
        <p:txBody>
          <a:bodyPr/>
          <a:lstStyle/>
          <a:p>
            <a:r>
              <a:rPr lang="fr-FR" dirty="0" smtClean="0">
                <a:latin typeface="Perpetua" panose="02020502060401020303" pitchFamily="18" charset="0"/>
              </a:rPr>
              <a:t>Concept, </a:t>
            </a:r>
            <a:r>
              <a:rPr lang="fr-FR" dirty="0" err="1" smtClean="0">
                <a:latin typeface="Perpetua" panose="02020502060401020303" pitchFamily="18" charset="0"/>
              </a:rPr>
              <a:t>materials</a:t>
            </a:r>
            <a:r>
              <a:rPr lang="fr-FR" dirty="0" smtClean="0">
                <a:latin typeface="Perpetua" panose="02020502060401020303" pitchFamily="18" charset="0"/>
              </a:rPr>
              <a:t> and </a:t>
            </a:r>
            <a:r>
              <a:rPr lang="fr-FR" dirty="0" err="1" smtClean="0">
                <a:latin typeface="Perpetua" panose="02020502060401020303" pitchFamily="18" charset="0"/>
              </a:rPr>
              <a:t>assemby</a:t>
            </a:r>
            <a:endParaRPr lang="fr-FR" dirty="0"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29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0309" y="0"/>
            <a:ext cx="4971691" cy="741872"/>
          </a:xfrm>
        </p:spPr>
        <p:txBody>
          <a:bodyPr>
            <a:normAutofit/>
          </a:bodyPr>
          <a:lstStyle/>
          <a:p>
            <a:r>
              <a:rPr lang="fr-FR" sz="2400" dirty="0" smtClean="0">
                <a:latin typeface="Perpetua" panose="02020502060401020303" pitchFamily="18" charset="0"/>
              </a:rPr>
              <a:t>Concept, </a:t>
            </a:r>
            <a:r>
              <a:rPr lang="fr-FR" sz="2400" dirty="0" err="1" smtClean="0">
                <a:latin typeface="Perpetua" panose="02020502060401020303" pitchFamily="18" charset="0"/>
              </a:rPr>
              <a:t>materials</a:t>
            </a:r>
            <a:r>
              <a:rPr lang="fr-FR" sz="2400" dirty="0" smtClean="0">
                <a:latin typeface="Perpetua" panose="02020502060401020303" pitchFamily="18" charset="0"/>
              </a:rPr>
              <a:t> and </a:t>
            </a:r>
            <a:r>
              <a:rPr lang="fr-FR" sz="2400" dirty="0" err="1" smtClean="0">
                <a:latin typeface="Perpetua" panose="02020502060401020303" pitchFamily="18" charset="0"/>
              </a:rPr>
              <a:t>assembly</a:t>
            </a:r>
            <a:endParaRPr lang="fr-FR" sz="2400" dirty="0">
              <a:latin typeface="Perpetua" panose="02020502060401020303" pitchFamily="18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904" y="3661342"/>
            <a:ext cx="2000250" cy="200025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597" y="3661342"/>
            <a:ext cx="1762125" cy="200025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0950" y="3661568"/>
            <a:ext cx="2269923" cy="2000024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002" y="2158978"/>
            <a:ext cx="2003152" cy="150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55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421088" y="741871"/>
            <a:ext cx="4413372" cy="5426014"/>
          </a:xfrm>
        </p:spPr>
        <p:txBody>
          <a:bodyPr>
            <a:normAutofit/>
          </a:bodyPr>
          <a:lstStyle/>
          <a:p>
            <a:r>
              <a:rPr lang="fr-FR" dirty="0" smtClean="0">
                <a:latin typeface="Perpetua" panose="02020502060401020303" pitchFamily="18" charset="0"/>
              </a:rPr>
              <a:t>1 Galileo </a:t>
            </a:r>
            <a:r>
              <a:rPr lang="fr-FR" dirty="0" err="1" smtClean="0">
                <a:latin typeface="Perpetua" panose="02020502060401020303" pitchFamily="18" charset="0"/>
              </a:rPr>
              <a:t>card</a:t>
            </a:r>
            <a:endParaRPr lang="fr-FR" dirty="0" smtClean="0">
              <a:latin typeface="Perpetua" panose="02020502060401020303" pitchFamily="18" charset="0"/>
            </a:endParaRPr>
          </a:p>
          <a:p>
            <a:r>
              <a:rPr lang="fr-FR" dirty="0" smtClean="0">
                <a:latin typeface="Perpetua" panose="02020502060401020303" pitchFamily="18" charset="0"/>
              </a:rPr>
              <a:t>1 Fan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1 </a:t>
            </a:r>
            <a:r>
              <a:rPr lang="fr-FR" dirty="0" err="1" smtClean="0">
                <a:latin typeface="Perpetua" panose="02020502060401020303" pitchFamily="18" charset="0"/>
              </a:rPr>
              <a:t>Accelerometer</a:t>
            </a:r>
            <a:endParaRPr lang="fr-FR" dirty="0" smtClean="0">
              <a:latin typeface="Perpetua" panose="02020502060401020303" pitchFamily="18" charset="0"/>
            </a:endParaRPr>
          </a:p>
          <a:p>
            <a:r>
              <a:rPr lang="fr-FR" dirty="0" smtClean="0">
                <a:latin typeface="Perpetua" panose="02020502060401020303" pitchFamily="18" charset="0"/>
              </a:rPr>
              <a:t>6 </a:t>
            </a:r>
            <a:r>
              <a:rPr lang="fr-FR" dirty="0" err="1">
                <a:latin typeface="Perpetua" panose="02020502060401020303" pitchFamily="18" charset="0"/>
              </a:rPr>
              <a:t>S</a:t>
            </a:r>
            <a:r>
              <a:rPr lang="fr-FR" dirty="0" err="1" smtClean="0">
                <a:latin typeface="Perpetua" panose="02020502060401020303" pitchFamily="18" charset="0"/>
              </a:rPr>
              <a:t>traws</a:t>
            </a:r>
            <a:r>
              <a:rPr lang="fr-FR" dirty="0" smtClean="0">
                <a:latin typeface="Perpetua" panose="02020502060401020303" pitchFamily="18" charset="0"/>
              </a:rPr>
              <a:t> drink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3 </a:t>
            </a:r>
            <a:r>
              <a:rPr lang="fr-FR" dirty="0" err="1">
                <a:latin typeface="Perpetua" panose="02020502060401020303" pitchFamily="18" charset="0"/>
              </a:rPr>
              <a:t>T</a:t>
            </a:r>
            <a:r>
              <a:rPr lang="fr-FR" dirty="0" err="1" smtClean="0">
                <a:latin typeface="Perpetua" panose="02020502060401020303" pitchFamily="18" charset="0"/>
              </a:rPr>
              <a:t>oothpick</a:t>
            </a:r>
            <a:endParaRPr lang="fr-FR" dirty="0" smtClean="0">
              <a:latin typeface="Perpetua" panose="02020502060401020303" pitchFamily="18" charset="0"/>
            </a:endParaRPr>
          </a:p>
          <a:p>
            <a:r>
              <a:rPr lang="fr-FR" dirty="0" smtClean="0">
                <a:latin typeface="Perpetua" panose="02020502060401020303" pitchFamily="18" charset="0"/>
              </a:rPr>
              <a:t>2 </a:t>
            </a:r>
            <a:r>
              <a:rPr lang="fr-FR" dirty="0" err="1">
                <a:latin typeface="Perpetua" panose="02020502060401020303" pitchFamily="18" charset="0"/>
              </a:rPr>
              <a:t>P</a:t>
            </a:r>
            <a:r>
              <a:rPr lang="fr-FR" dirty="0" err="1" smtClean="0">
                <a:latin typeface="Perpetua" panose="02020502060401020303" pitchFamily="18" charset="0"/>
              </a:rPr>
              <a:t>ieces</a:t>
            </a:r>
            <a:r>
              <a:rPr lang="fr-FR" dirty="0" smtClean="0">
                <a:latin typeface="Perpetua" panose="02020502060401020303" pitchFamily="18" charset="0"/>
              </a:rPr>
              <a:t> of </a:t>
            </a:r>
            <a:r>
              <a:rPr lang="fr-FR" dirty="0" err="1" smtClean="0">
                <a:latin typeface="Perpetua" panose="02020502060401020303" pitchFamily="18" charset="0"/>
              </a:rPr>
              <a:t>paper</a:t>
            </a:r>
            <a:endParaRPr lang="fr-FR" dirty="0" smtClean="0">
              <a:latin typeface="Perpetua" panose="02020502060401020303" pitchFamily="18" charset="0"/>
            </a:endParaRP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smtClean="0">
                <a:latin typeface="Perpetua" panose="02020502060401020303" pitchFamily="18" charset="0"/>
              </a:rPr>
              <a:t>Concept, </a:t>
            </a:r>
            <a:r>
              <a:rPr lang="fr-FR" sz="2400" dirty="0" err="1" smtClean="0">
                <a:latin typeface="Perpetua" panose="02020502060401020303" pitchFamily="18" charset="0"/>
              </a:rPr>
              <a:t>materials</a:t>
            </a:r>
            <a:r>
              <a:rPr lang="fr-FR" sz="2400" dirty="0" smtClean="0">
                <a:latin typeface="Perpetua" panose="02020502060401020303" pitchFamily="18" charset="0"/>
              </a:rPr>
              <a:t> and </a:t>
            </a:r>
            <a:r>
              <a:rPr lang="fr-FR" sz="2400" dirty="0" err="1" smtClean="0">
                <a:latin typeface="Perpetua" panose="02020502060401020303" pitchFamily="18" charset="0"/>
              </a:rPr>
              <a:t>assembly</a:t>
            </a:r>
            <a:endParaRPr lang="fr-FR" sz="2400" dirty="0">
              <a:latin typeface="Perpetua" panose="02020502060401020303" pitchFamily="18" charset="0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6047117" y="2337758"/>
            <a:ext cx="4576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6703201" y="741871"/>
            <a:ext cx="4413372" cy="542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>
                <a:latin typeface="Perpetua" panose="02020502060401020303" pitchFamily="18" charset="0"/>
              </a:rPr>
              <a:t>1 Pen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1 Light</a:t>
            </a:r>
          </a:p>
          <a:p>
            <a:r>
              <a:rPr lang="fr-FR" dirty="0" smtClean="0">
                <a:latin typeface="Perpetua" panose="02020502060401020303" pitchFamily="18" charset="0"/>
              </a:rPr>
              <a:t>3 </a:t>
            </a:r>
            <a:r>
              <a:rPr lang="fr-FR" dirty="0" err="1" smtClean="0">
                <a:latin typeface="Perpetua" panose="02020502060401020303" pitchFamily="18" charset="0"/>
              </a:rPr>
              <a:t>Hangers</a:t>
            </a:r>
            <a:endParaRPr lang="fr-FR" dirty="0" smtClean="0">
              <a:latin typeface="Perpetua" panose="02020502060401020303" pitchFamily="18" charset="0"/>
            </a:endParaRPr>
          </a:p>
          <a:p>
            <a:r>
              <a:rPr lang="fr-FR" dirty="0" smtClean="0">
                <a:latin typeface="Perpetua" panose="02020502060401020303" pitchFamily="18" charset="0"/>
              </a:rPr>
              <a:t>1 </a:t>
            </a:r>
            <a:r>
              <a:rPr lang="fr-FR" dirty="0" err="1" smtClean="0">
                <a:latin typeface="Perpetua" panose="02020502060401020303" pitchFamily="18" charset="0"/>
              </a:rPr>
              <a:t>Adhesive</a:t>
            </a:r>
            <a:r>
              <a:rPr lang="fr-FR" dirty="0" smtClean="0">
                <a:latin typeface="Perpetua" panose="02020502060401020303" pitchFamily="18" charset="0"/>
              </a:rPr>
              <a:t> tape</a:t>
            </a:r>
          </a:p>
          <a:p>
            <a:r>
              <a:rPr lang="fr-FR" dirty="0" err="1" smtClean="0">
                <a:latin typeface="Perpetua" panose="02020502060401020303" pitchFamily="18" charset="0"/>
              </a:rPr>
              <a:t>Tens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wires</a:t>
            </a:r>
            <a:endParaRPr lang="fr-FR" dirty="0" smtClean="0">
              <a:latin typeface="Perpetua" panose="02020502060401020303" pitchFamily="18" charset="0"/>
            </a:endParaRPr>
          </a:p>
          <a:p>
            <a:r>
              <a:rPr lang="fr-FR" dirty="0" err="1" smtClean="0">
                <a:latin typeface="Perpetua" panose="02020502060401020303" pitchFamily="18" charset="0"/>
              </a:rPr>
              <a:t>Calm</a:t>
            </a:r>
            <a:r>
              <a:rPr lang="fr-FR" dirty="0" smtClean="0">
                <a:latin typeface="Perpetua" panose="02020502060401020303" pitchFamily="18" charset="0"/>
              </a:rPr>
              <a:t> and </a:t>
            </a:r>
            <a:r>
              <a:rPr lang="fr-FR" dirty="0" err="1" smtClean="0">
                <a:latin typeface="Perpetua" panose="02020502060401020303" pitchFamily="18" charset="0"/>
              </a:rPr>
              <a:t>serenity</a:t>
            </a:r>
            <a:r>
              <a:rPr lang="fr-FR" dirty="0" smtClean="0">
                <a:latin typeface="Perpetua" panose="02020502060401020303" pitchFamily="18" charset="0"/>
              </a:rPr>
              <a:t>*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2782846" y="6228271"/>
            <a:ext cx="712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Perpetua" panose="02020502060401020303" pitchFamily="18" charset="0"/>
              </a:rPr>
              <a:t>* : </a:t>
            </a:r>
            <a:r>
              <a:rPr lang="fr-FR" dirty="0" err="1" smtClean="0">
                <a:latin typeface="Perpetua" panose="02020502060401020303" pitchFamily="18" charset="0"/>
              </a:rPr>
              <a:t>Otherwise</a:t>
            </a:r>
            <a:r>
              <a:rPr lang="fr-FR" dirty="0" smtClean="0">
                <a:latin typeface="Perpetua" panose="02020502060401020303" pitchFamily="18" charset="0"/>
              </a:rPr>
              <a:t>, plan the double of </a:t>
            </a:r>
            <a:r>
              <a:rPr lang="fr-FR" dirty="0" err="1" smtClean="0">
                <a:latin typeface="Perpetua" panose="02020502060401020303" pitchFamily="18" charset="0"/>
              </a:rPr>
              <a:t>every</a:t>
            </a:r>
            <a:r>
              <a:rPr lang="fr-FR" dirty="0" smtClean="0">
                <a:latin typeface="Perpetua" panose="02020502060401020303" pitchFamily="18" charset="0"/>
              </a:rPr>
              <a:t> component. Triple if </a:t>
            </a:r>
            <a:r>
              <a:rPr lang="fr-FR" dirty="0" err="1" smtClean="0">
                <a:latin typeface="Perpetua" panose="02020502060401020303" pitchFamily="18" charset="0"/>
              </a:rPr>
              <a:t>you’re</a:t>
            </a:r>
            <a:r>
              <a:rPr lang="fr-FR" dirty="0" smtClean="0">
                <a:latin typeface="Perpetua" panose="02020502060401020303" pitchFamily="18" charset="0"/>
              </a:rPr>
              <a:t> </a:t>
            </a:r>
            <a:r>
              <a:rPr lang="fr-FR" dirty="0" err="1" smtClean="0">
                <a:latin typeface="Perpetua" panose="02020502060401020303" pitchFamily="18" charset="0"/>
              </a:rPr>
              <a:t>really</a:t>
            </a:r>
            <a:r>
              <a:rPr lang="fr-FR" dirty="0" smtClean="0">
                <a:latin typeface="Perpetua" panose="02020502060401020303" pitchFamily="18" charset="0"/>
              </a:rPr>
              <a:t> not </a:t>
            </a:r>
            <a:r>
              <a:rPr lang="fr-FR" dirty="0" err="1" smtClean="0">
                <a:latin typeface="Perpetua" panose="02020502060401020303" pitchFamily="18" charset="0"/>
              </a:rPr>
              <a:t>calm</a:t>
            </a:r>
            <a:r>
              <a:rPr lang="fr-FR" dirty="0" smtClean="0">
                <a:latin typeface="Perpetua" panose="02020502060401020303" pitchFamily="18" charset="0"/>
              </a:rPr>
              <a:t>.</a:t>
            </a:r>
            <a:endParaRPr lang="fr-FR" dirty="0"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42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004" y="1453053"/>
            <a:ext cx="3223494" cy="4553825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smtClean="0">
                <a:latin typeface="Perpetua" panose="02020502060401020303" pitchFamily="18" charset="0"/>
              </a:rPr>
              <a:t>Concept, </a:t>
            </a:r>
            <a:r>
              <a:rPr lang="fr-FR" sz="2400" dirty="0" err="1" smtClean="0">
                <a:latin typeface="Perpetua" panose="02020502060401020303" pitchFamily="18" charset="0"/>
              </a:rPr>
              <a:t>materials</a:t>
            </a:r>
            <a:r>
              <a:rPr lang="fr-FR" sz="2400" dirty="0" smtClean="0">
                <a:latin typeface="Perpetua" panose="02020502060401020303" pitchFamily="18" charset="0"/>
              </a:rPr>
              <a:t> and </a:t>
            </a:r>
            <a:r>
              <a:rPr lang="fr-FR" sz="2400" dirty="0" err="1" smtClean="0">
                <a:latin typeface="Perpetua" panose="02020502060401020303" pitchFamily="18" charset="0"/>
              </a:rPr>
              <a:t>assembly</a:t>
            </a:r>
            <a:endParaRPr lang="fr-FR" sz="2400" dirty="0"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48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112" y="883760"/>
            <a:ext cx="9613340" cy="5407504"/>
          </a:xfrm>
          <a:prstGeom prst="rect">
            <a:avLst/>
          </a:prstGeom>
        </p:spPr>
      </p:pic>
      <p:sp>
        <p:nvSpPr>
          <p:cNvPr id="5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smtClean="0">
                <a:latin typeface="Perpetua" panose="02020502060401020303" pitchFamily="18" charset="0"/>
              </a:rPr>
              <a:t>Concept, </a:t>
            </a:r>
            <a:r>
              <a:rPr lang="fr-FR" sz="2400" dirty="0" err="1" smtClean="0">
                <a:latin typeface="Perpetua" panose="02020502060401020303" pitchFamily="18" charset="0"/>
              </a:rPr>
              <a:t>materials</a:t>
            </a:r>
            <a:r>
              <a:rPr lang="fr-FR" sz="2400" dirty="0" smtClean="0">
                <a:latin typeface="Perpetua" panose="02020502060401020303" pitchFamily="18" charset="0"/>
              </a:rPr>
              <a:t> and </a:t>
            </a:r>
            <a:r>
              <a:rPr lang="fr-FR" sz="2400" dirty="0" err="1" smtClean="0">
                <a:latin typeface="Perpetua" panose="02020502060401020303" pitchFamily="18" charset="0"/>
              </a:rPr>
              <a:t>assembly</a:t>
            </a:r>
            <a:endParaRPr lang="fr-FR" sz="2400" dirty="0"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43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1225518" y="2324819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>
                <a:latin typeface="Perpetua" panose="02020502060401020303" pitchFamily="18" charset="0"/>
              </a:rPr>
              <a:t>Softwares and code architecture</a:t>
            </a:r>
            <a:endParaRPr lang="fr-FR" dirty="0"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293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359" y="2633574"/>
            <a:ext cx="2492464" cy="2492464"/>
          </a:xfrm>
        </p:spPr>
      </p:pic>
      <p:sp>
        <p:nvSpPr>
          <p:cNvPr id="4" name="Titre 1"/>
          <p:cNvSpPr txBox="1">
            <a:spLocks/>
          </p:cNvSpPr>
          <p:nvPr/>
        </p:nvSpPr>
        <p:spPr>
          <a:xfrm>
            <a:off x="7185804" y="0"/>
            <a:ext cx="5006196" cy="74187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 smtClean="0">
                <a:latin typeface="Perpetua" panose="02020502060401020303" pitchFamily="18" charset="0"/>
              </a:rPr>
              <a:t>Softwares and code architecture</a:t>
            </a:r>
            <a:endParaRPr lang="fr-FR" sz="2400" dirty="0">
              <a:latin typeface="Perpetua" panose="02020502060401020303" pitchFamily="18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2751827" y="1104181"/>
            <a:ext cx="22441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 smtClean="0">
                <a:latin typeface="Perpetua" panose="02020502060401020303" pitchFamily="18" charset="0"/>
              </a:rPr>
              <a:t>Softwares :</a:t>
            </a:r>
            <a:endParaRPr lang="fr-FR" sz="4000" dirty="0">
              <a:latin typeface="Perpetua" panose="02020502060401020303" pitchFamily="18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551" y="2494981"/>
            <a:ext cx="2631057" cy="263105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1193" y="2398478"/>
            <a:ext cx="3796389" cy="272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534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438</TotalTime>
  <Words>488</Words>
  <Application>Microsoft Office PowerPoint</Application>
  <PresentationFormat>Grand écran</PresentationFormat>
  <Paragraphs>82</Paragraphs>
  <Slides>20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5" baseType="lpstr">
      <vt:lpstr>Arial</vt:lpstr>
      <vt:lpstr>Cambria Math</vt:lpstr>
      <vt:lpstr>Corbel</vt:lpstr>
      <vt:lpstr>Perpetua</vt:lpstr>
      <vt:lpstr>Parallaxe</vt:lpstr>
      <vt:lpstr>Angle manager</vt:lpstr>
      <vt:lpstr>Summary</vt:lpstr>
      <vt:lpstr>Concept, materials and assemby</vt:lpstr>
      <vt:lpstr>Concept, materials and assembly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Functioning of the code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Problems encounters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Angle manager</dc:title>
  <dc:creator>nicolas dolphens</dc:creator>
  <cp:lastModifiedBy>nicolas dolphens</cp:lastModifiedBy>
  <cp:revision>38</cp:revision>
  <dcterms:created xsi:type="dcterms:W3CDTF">2016-10-16T18:35:56Z</dcterms:created>
  <dcterms:modified xsi:type="dcterms:W3CDTF">2016-10-18T06:36:18Z</dcterms:modified>
</cp:coreProperties>
</file>

<file path=docProps/thumbnail.jpeg>
</file>